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70" r:id="rId11"/>
    <p:sldId id="271" r:id="rId12"/>
    <p:sldId id="272" r:id="rId13"/>
    <p:sldId id="283" r:id="rId14"/>
    <p:sldId id="284" r:id="rId15"/>
    <p:sldId id="285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2"/>
    <a:srgbClr val="0000CC"/>
    <a:srgbClr val="000099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6BCD-FD88-406C-A1E6-D423A777C062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7D0D-BD8E-4D8E-AFA1-D0525854A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AB3B-0092-4650-8349-4BFA8F39646D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092B-EFC6-4311-95D1-1E679BAF6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CF0A-F672-4FF7-B234-DDD00229A8B2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D4909-8702-43C6-8A32-5B13461A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363C-0686-479D-B5F1-5657BD7FFF20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FFF8-4079-445A-B068-3EF669A77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2997-452F-465F-BF74-FAA9D023D1A9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DA54-5D19-4817-BD39-69AF2348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7E0D-FCD1-45E3-90E2-361CBCA22A5F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9849-DB6F-4CF3-95E4-74A411F7D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608D-F455-4BC9-8918-A4BF55521B55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F5D3A-EABB-477F-AFD8-C6A45441B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40A9-18DE-418D-A5E8-9D3D4B1034BD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8C0A-F134-4A2A-83EE-3E19C2037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F520-E867-48DC-9C29-FA7F06C1F021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AA26-3732-4DFA-A926-1C578A87F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17FD-49B3-4D41-B868-F11FD77B04A4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985A-8965-4139-943D-B7EFD1C1C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8FD9-E9A3-47A7-8A2F-CC90A99B351A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1B43-636F-4A02-B3A0-E3799D6AE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FF3399">
                <a:alpha val="60000"/>
              </a:srgbClr>
            </a:gs>
            <a:gs pos="18000">
              <a:srgbClr val="FF6633"/>
            </a:gs>
            <a:gs pos="36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F523A-586C-4AE5-A994-A78CFA42D0C5}" type="datetimeFigureOut">
              <a:rPr lang="ru-RU"/>
              <a:pPr>
                <a:defRPr/>
              </a:pPr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0FF98-21CC-4BEF-8EB1-C5D646CEA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64500" cy="20891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  <a:t> МБОУ СОШ №2 </a:t>
            </a:r>
            <a:b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Broadway" pitchFamily="82" charset="0"/>
              </a:rPr>
              <a:t> Томская область город Стрежевой.</a:t>
            </a:r>
            <a: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Broadway" pitchFamily="82" charset="0"/>
              </a:rPr>
              <a:t/>
            </a:r>
            <a:br>
              <a:rPr lang="ru-RU" sz="4000" b="1" dirty="0" smtClean="0">
                <a:solidFill>
                  <a:srgbClr val="000066"/>
                </a:solidFill>
                <a:latin typeface="Broadway" pitchFamily="82" charset="0"/>
              </a:rPr>
            </a:br>
            <a:r>
              <a:rPr lang="ru-RU" sz="3200" b="1" dirty="0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Урок-занятие</a:t>
            </a:r>
            <a:br>
              <a:rPr lang="ru-RU" sz="3200" b="1" dirty="0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</a:br>
            <a:r>
              <a:rPr lang="ru-RU" sz="3200" b="1" dirty="0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«Путешествие по танцевальным островам»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435975" cy="4076700"/>
          </a:xfrm>
        </p:spPr>
        <p:txBody>
          <a:bodyPr/>
          <a:lstStyle/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600" dirty="0" smtClean="0"/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600" dirty="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0000A2"/>
                </a:solidFill>
              </a:rPr>
              <a:t>                                                                </a:t>
            </a:r>
            <a:r>
              <a:rPr lang="ru-RU" sz="2400" b="1" dirty="0" smtClean="0">
                <a:solidFill>
                  <a:srgbClr val="000066"/>
                </a:solidFill>
              </a:rPr>
              <a:t>Хореографический коллектив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«ВЕРСИЯ»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Возраст детей 8-10 лет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 Второй год обучения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Комплексная программа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                                                         </a:t>
            </a:r>
          </a:p>
        </p:txBody>
      </p:sp>
      <p:pic>
        <p:nvPicPr>
          <p:cNvPr id="1026" name="Picture 2" descr="C:\Users\User\Desktop\С А Й Т\P201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74463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71550" y="333375"/>
            <a:ext cx="6985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Broadway" pitchFamily="82" charset="0"/>
              </a:rPr>
              <a:t>Партерная гимнастика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телефона\100MSDCF\DSC0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96344" cy="2322258"/>
          </a:xfrm>
          <a:prstGeom prst="rect">
            <a:avLst/>
          </a:prstGeom>
          <a:noFill/>
        </p:spPr>
      </p:pic>
      <p:pic>
        <p:nvPicPr>
          <p:cNvPr id="1027" name="Picture 3" descr="C:\Users\User\Desktop\стелефона\100MSDCF\DSC01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168352" cy="2376263"/>
          </a:xfrm>
          <a:prstGeom prst="rect">
            <a:avLst/>
          </a:prstGeom>
          <a:noFill/>
        </p:spPr>
      </p:pic>
      <p:pic>
        <p:nvPicPr>
          <p:cNvPr id="1028" name="Picture 4" descr="C:\Users\User\Desktop\стелефона\100MSDCF\DSC01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16832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555875" y="260350"/>
            <a:ext cx="3168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Broadway" pitchFamily="82" charset="0"/>
              </a:rPr>
              <a:t>Экзерсис</a:t>
            </a:r>
          </a:p>
        </p:txBody>
      </p:sp>
      <p:pic>
        <p:nvPicPr>
          <p:cNvPr id="2050" name="Picture 2" descr="C:\Users\User\Desktop\стелефона\100MSDCF\DSC0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403350" y="260350"/>
            <a:ext cx="583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Упражнения на середине класса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телефона\100MSDCF\DSC0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Заключительная часть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Задачи:</a:t>
            </a:r>
          </a:p>
          <a:p>
            <a:pPr>
              <a:buFont typeface="Arial" charset="0"/>
              <a:buNone/>
              <a:defRPr/>
            </a:pPr>
            <a:endParaRPr lang="ru-RU" sz="36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закрепить двигательные навыки детей;</a:t>
            </a:r>
          </a:p>
          <a:p>
            <a:pPr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научить координировать движения согласно музыке;</a:t>
            </a:r>
          </a:p>
          <a:p>
            <a:pPr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создать дополнительный положительный настрой.</a:t>
            </a:r>
          </a:p>
          <a:p>
            <a:pPr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  <a:latin typeface="Broadway" pitchFamily="82" charset="0"/>
              </a:rPr>
              <a:t>Заключительная часть состоит из 4-х частей: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5184775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Творческое задание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игра на умение слышать музыку и импровизировать под нее. Игра способствует развитию чувства ритма и воображения.</a:t>
            </a: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Рефлексия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направлена на выявления настроения детей, их самочувствия, возможных «трудных» элементов.</a:t>
            </a: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Домашнее задание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позволяет воспитанникам импровизировать дома.</a:t>
            </a:r>
          </a:p>
          <a:p>
            <a:pPr marL="609600" indent="-609600">
              <a:buFont typeface="Arial" charset="0"/>
              <a:buAutoNum type="arabicPeriod"/>
              <a:defRPr/>
            </a:pP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Оценки в творческий дневник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– мотивируют детей к творчеству.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Мое педагогическое кредо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Любовь творит чудеса!</a:t>
            </a: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Я уверена, что только искренне любящий своих воспитанников педагог сможет раскрыть все грани его таланта.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258888" y="620713"/>
            <a:ext cx="6913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chemeClr val="bg1"/>
                </a:solidFill>
                <a:latin typeface="Broadway" pitchFamily="82" charset="0"/>
              </a:rPr>
              <a:t>Спасибо за внимание!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 А Й Т\PICT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56103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2074862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Отличительная особенность</a:t>
            </a:r>
            <a:br>
              <a:rPr lang="ru-RU" b="1" smtClean="0">
                <a:solidFill>
                  <a:schemeClr val="bg1"/>
                </a:solidFill>
                <a:latin typeface="Broadway" pitchFamily="82" charset="0"/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0000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Собственная методика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41052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smtClean="0"/>
          </a:p>
          <a:p>
            <a:pPr algn="ctr">
              <a:buFont typeface="Arial" charset="0"/>
              <a:buNone/>
              <a:defRPr/>
            </a:pPr>
            <a:endParaRPr lang="ru-RU" b="1" smtClean="0">
              <a:solidFill>
                <a:srgbClr val="0000A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Игра→ассоциативные этюды→ </a:t>
            </a:r>
          </a:p>
          <a:p>
            <a:pPr algn="ctr">
              <a:buFont typeface="Arial" charset="0"/>
              <a:buNone/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хореографическая композиция→ </a:t>
            </a:r>
          </a:p>
          <a:p>
            <a:pPr algn="ctr">
              <a:buFont typeface="Arial" charset="0"/>
              <a:buNone/>
              <a:defRPr/>
            </a:pPr>
            <a:endParaRPr lang="ru-RU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самостоятельный танец ребёнка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ru-RU" sz="4000" b="1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/>
            </a:r>
            <a:br>
              <a:rPr lang="ru-RU" sz="4000" b="1" u="sng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</a:br>
            <a:r>
              <a:rPr lang="ru-RU" sz="40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Форма урока:</a:t>
            </a: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 </a:t>
            </a: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игра-путешествие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0" y="2060575"/>
            <a:ext cx="8902700" cy="35607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  <a:t>   </a:t>
            </a:r>
            <a:r>
              <a:rPr lang="ru-RU" sz="4000" b="1" u="sng" dirty="0" smtClean="0">
                <a:solidFill>
                  <a:schemeClr val="bg1"/>
                </a:solidFill>
                <a:latin typeface="Broadway" pitchFamily="82" charset="0"/>
              </a:rPr>
              <a:t>Цель урока:</a:t>
            </a:r>
            <a:r>
              <a:rPr lang="ru-RU" sz="4000" b="1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совершенствование техники исполнения современного танца с использованием интерактивных форм обучения.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Задачи урока: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освоить новое упражнение классического экзерсиса и комбинацию современного танца; 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закрепить навыки правильного исполнения элементов современного танца;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научить соотносить свои движения с услышанной музыкой;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развить воображение; 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развить умение чувствовать друг друга в танце.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bg1"/>
                </a:solidFill>
                <a:latin typeface="Broadway" pitchFamily="82" charset="0"/>
              </a:rPr>
              <a:t>Методы: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игровой;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эвристический;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объяснительно-иллюстративный;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репродуктивный;</a:t>
            </a:r>
          </a:p>
          <a:p>
            <a:pPr>
              <a:defRPr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аудиально-наглядный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Broadway" pitchFamily="82" charset="0"/>
              </a:rPr>
              <a:t>Приемы: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диагностический;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демонстрационный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индивидуальной поддержки;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игровые.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bg1"/>
                </a:solidFill>
                <a:latin typeface="Broadway" pitchFamily="82" charset="0"/>
              </a:rPr>
              <a:t>Способы </a:t>
            </a:r>
            <a:r>
              <a:rPr lang="ru-RU" sz="3600" b="1" smtClean="0">
                <a:solidFill>
                  <a:schemeClr val="bg1"/>
                </a:solidFill>
                <a:latin typeface="Broadway" pitchFamily="82" charset="0"/>
              </a:rPr>
              <a:t>обучения</a:t>
            </a:r>
            <a:r>
              <a:rPr lang="ru-RU" sz="3200" b="1" smtClean="0">
                <a:solidFill>
                  <a:schemeClr val="bg1"/>
                </a:solidFill>
                <a:latin typeface="Broadway" pitchFamily="82" charset="0"/>
              </a:rPr>
              <a:t>: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коллективный;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индивидуальный;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фронтальный.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3600" b="1" smtClean="0">
                <a:solidFill>
                  <a:schemeClr val="bg1"/>
                </a:solidFill>
                <a:latin typeface="Broadway" pitchFamily="82" charset="0"/>
              </a:rPr>
              <a:t>Так же используются интерактивные способы обучения</a:t>
            </a:r>
            <a:r>
              <a:rPr lang="ru-RU" sz="3600" smtClean="0">
                <a:solidFill>
                  <a:schemeClr val="bg1"/>
                </a:solidFill>
                <a:latin typeface="Broadway" pitchFamily="82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диалоговое общение;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игра;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творческие задания;</a:t>
            </a:r>
          </a:p>
          <a:p>
            <a:pPr>
              <a:lnSpc>
                <a:spcPct val="90000"/>
              </a:lnSpc>
              <a:defRPr/>
            </a:pPr>
            <a:r>
              <a:rPr lang="ru-RU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использование мультимедийных средств.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  <a:latin typeface="Broadway" pitchFamily="82" charset="0"/>
              </a:rPr>
              <a:t>Частные методики:</a:t>
            </a:r>
            <a:br>
              <a:rPr lang="ru-RU" sz="4000" b="1" smtClean="0">
                <a:solidFill>
                  <a:schemeClr val="bg1"/>
                </a:solidFill>
                <a:latin typeface="Broadway" pitchFamily="82" charset="0"/>
              </a:rPr>
            </a:br>
            <a:endParaRPr lang="ru-RU" sz="4000" b="1" smtClean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Методика преподавания классического танца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А.Вагановой</a:t>
            </a:r>
          </a:p>
          <a:p>
            <a:pPr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Азбука хореографии. Т. Барышниковой</a:t>
            </a:r>
          </a:p>
          <a:p>
            <a:pPr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Хореография в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гимнастике.Т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.С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.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Лисицкая</a:t>
            </a: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Вступительная часть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Основная задача:</a:t>
            </a:r>
          </a:p>
          <a:p>
            <a:pPr algn="ctr">
              <a:buFont typeface="Arial" charset="0"/>
              <a:buNone/>
            </a:pPr>
            <a:endParaRPr lang="ru-RU" sz="36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активизировать внимание детей и подготовить их мышцы к работе.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Broadway" pitchFamily="82" charset="0"/>
              </a:rPr>
              <a:t>Основная часть.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Задачи:</a:t>
            </a:r>
          </a:p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закрепить приобретенные навыки;</a:t>
            </a:r>
          </a:p>
          <a:p>
            <a:pPr>
              <a:lnSpc>
                <a:spcPct val="12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подготовить мышцы рук и ног к выполнению классического и современного танцев;</a:t>
            </a:r>
          </a:p>
          <a:p>
            <a:pPr>
              <a:lnSpc>
                <a:spcPct val="12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изучить новые элементы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стретчинга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adway" pitchFamily="82" charset="0"/>
              </a:rPr>
              <a:t>изучить новые элементы современного танца.</a:t>
            </a:r>
          </a:p>
          <a:p>
            <a:pPr>
              <a:defRPr/>
            </a:pPr>
            <a:endPara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324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МБОУ СОШ №2   Томская область город Стрежевой.  Урок-занятие «Путешествие по танцевальным островам»</vt:lpstr>
      <vt:lpstr>Отличительная особенность  Собственная методика</vt:lpstr>
      <vt:lpstr> Форма урока: игра-путешествие</vt:lpstr>
      <vt:lpstr>Задачи урока:</vt:lpstr>
      <vt:lpstr>Методы:</vt:lpstr>
      <vt:lpstr>Способы обучения:</vt:lpstr>
      <vt:lpstr>Частные методики: </vt:lpstr>
      <vt:lpstr>Вступительная часть</vt:lpstr>
      <vt:lpstr>Основная часть.</vt:lpstr>
      <vt:lpstr>Слайд 10</vt:lpstr>
      <vt:lpstr>Слайд 11</vt:lpstr>
      <vt:lpstr>Слайд 12</vt:lpstr>
      <vt:lpstr>Заключительная часть</vt:lpstr>
      <vt:lpstr>Заключительная часть состоит из 4-х частей:</vt:lpstr>
      <vt:lpstr>Мое педагогическое кредо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танцевальным островам»</dc:title>
  <dc:creator>1</dc:creator>
  <cp:lastModifiedBy>User</cp:lastModifiedBy>
  <cp:revision>122</cp:revision>
  <dcterms:created xsi:type="dcterms:W3CDTF">2011-01-05T09:22:45Z</dcterms:created>
  <dcterms:modified xsi:type="dcterms:W3CDTF">2011-12-26T06:42:21Z</dcterms:modified>
</cp:coreProperties>
</file>